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69F-3649-467E-AABF-BB71DA9C5BE6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4BA-6C75-436C-B4E0-49D98D5DB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69F-3649-467E-AABF-BB71DA9C5BE6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4BA-6C75-436C-B4E0-49D98D5DB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69F-3649-467E-AABF-BB71DA9C5BE6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4BA-6C75-436C-B4E0-49D98D5DB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69F-3649-467E-AABF-BB71DA9C5BE6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4BA-6C75-436C-B4E0-49D98D5DB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69F-3649-467E-AABF-BB71DA9C5BE6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4BA-6C75-436C-B4E0-49D98D5DB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69F-3649-467E-AABF-BB71DA9C5BE6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4BA-6C75-436C-B4E0-49D98D5DB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69F-3649-467E-AABF-BB71DA9C5BE6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4BA-6C75-436C-B4E0-49D98D5DB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69F-3649-467E-AABF-BB71DA9C5BE6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4BA-6C75-436C-B4E0-49D98D5DB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69F-3649-467E-AABF-BB71DA9C5BE6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4BA-6C75-436C-B4E0-49D98D5DB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69F-3649-467E-AABF-BB71DA9C5BE6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4BA-6C75-436C-B4E0-49D98D5DB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B69F-3649-467E-AABF-BB71DA9C5BE6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4BA-6C75-436C-B4E0-49D98D5DB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B69F-3649-467E-AABF-BB71DA9C5BE6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664BA-6C75-436C-B4E0-49D98D5DB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3.1 Polynomials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9530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How do I know if it’s a polynomial?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l"/>
            <a:r>
              <a:rPr lang="en-US" b="1" u="sng" dirty="0">
                <a:solidFill>
                  <a:schemeClr val="tx1"/>
                </a:solidFill>
              </a:rPr>
              <a:t>P</a:t>
            </a:r>
            <a:r>
              <a:rPr lang="en-US" b="1" u="sng" dirty="0" smtClean="0">
                <a:solidFill>
                  <a:schemeClr val="tx1"/>
                </a:solidFill>
              </a:rPr>
              <a:t>olynomial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a monomial or a sum or difference of monomials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*Polynomials have no variables in denominators or exponents, no roots or absolute values of variables, and all variables have positive, whole number exponents.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Polynomials: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Examples of Polynomials: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5105400" y="1676400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3</a:t>
            </a:r>
            <a:r>
              <a:rPr lang="en-US" sz="2400" i="1" dirty="0"/>
              <a:t>x</a:t>
            </a:r>
            <a:r>
              <a:rPr lang="en-US" sz="2400" baseline="30000" dirty="0"/>
              <a:t>4</a:t>
            </a:r>
            <a:endParaRPr lang="en-US" sz="2400" dirty="0"/>
          </a:p>
        </p:txBody>
      </p:sp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990600" y="2286000"/>
            <a:ext cx="1343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2</a:t>
            </a:r>
            <a:r>
              <a:rPr lang="en-US" sz="2400" i="1" dirty="0"/>
              <a:t>z</a:t>
            </a:r>
            <a:r>
              <a:rPr lang="en-US" sz="2400" baseline="30000" dirty="0"/>
              <a:t>12</a:t>
            </a:r>
            <a:r>
              <a:rPr lang="en-US" sz="2400" dirty="0"/>
              <a:t> + 9</a:t>
            </a:r>
            <a:r>
              <a:rPr lang="en-US" sz="2400" i="1" dirty="0"/>
              <a:t>z</a:t>
            </a:r>
            <a:r>
              <a:rPr lang="en-US" sz="2400" baseline="30000" dirty="0"/>
              <a:t>3</a:t>
            </a:r>
            <a:endParaRPr lang="en-US" sz="2400" dirty="0"/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3124200" y="2286000"/>
            <a:ext cx="839787" cy="766763"/>
            <a:chOff x="3984" y="2928"/>
            <a:chExt cx="529" cy="483"/>
          </a:xfrm>
        </p:grpSpPr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3984" y="2928"/>
              <a:ext cx="288" cy="483"/>
              <a:chOff x="864" y="3120"/>
              <a:chExt cx="288" cy="483"/>
            </a:xfrm>
          </p:grpSpPr>
          <p:grpSp>
            <p:nvGrpSpPr>
              <p:cNvPr id="9" name="Group 26"/>
              <p:cNvGrpSpPr>
                <a:grpSpLocks/>
              </p:cNvGrpSpPr>
              <p:nvPr/>
            </p:nvGrpSpPr>
            <p:grpSpPr bwMode="auto">
              <a:xfrm>
                <a:off x="902" y="3120"/>
                <a:ext cx="219" cy="483"/>
                <a:chOff x="902" y="3120"/>
                <a:chExt cx="219" cy="483"/>
              </a:xfrm>
            </p:grpSpPr>
            <p:sp>
              <p:nvSpPr>
                <p:cNvPr id="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07" y="3120"/>
                  <a:ext cx="21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400" dirty="0"/>
                    <a:t>1</a:t>
                  </a:r>
                </a:p>
              </p:txBody>
            </p:sp>
            <p:sp>
              <p:nvSpPr>
                <p:cNvPr id="12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02" y="3312"/>
                  <a:ext cx="21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400" dirty="0"/>
                    <a:t>2</a:t>
                  </a:r>
                </a:p>
              </p:txBody>
            </p:sp>
          </p:grpSp>
          <p:sp>
            <p:nvSpPr>
              <p:cNvPr id="10" name="Line 25"/>
              <p:cNvSpPr>
                <a:spLocks noChangeShapeType="1"/>
              </p:cNvSpPr>
              <p:nvPr/>
            </p:nvSpPr>
            <p:spPr bwMode="auto">
              <a:xfrm>
                <a:off x="864" y="337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8" name="Text Box 35"/>
            <p:cNvSpPr txBox="1">
              <a:spLocks noChangeArrowheads="1"/>
            </p:cNvSpPr>
            <p:nvPr/>
          </p:nvSpPr>
          <p:spPr bwMode="auto">
            <a:xfrm>
              <a:off x="4231" y="3024"/>
              <a:ext cx="2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/>
                <a:t>a</a:t>
              </a:r>
              <a:r>
                <a:rPr lang="en-US" sz="2400" baseline="30000" dirty="0"/>
                <a:t>7</a:t>
              </a:r>
              <a:endParaRPr lang="en-US" sz="2400" dirty="0"/>
            </a:p>
          </p:txBody>
        </p:sp>
      </p:grp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4724400" y="2438400"/>
            <a:ext cx="1173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0.15</a:t>
            </a:r>
            <a:r>
              <a:rPr lang="en-US" sz="2400" i="1" dirty="0"/>
              <a:t>x</a:t>
            </a:r>
            <a:r>
              <a:rPr lang="en-US" sz="2400" baseline="30000" dirty="0"/>
              <a:t>101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6248400" y="1752600"/>
            <a:ext cx="1114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i="1" dirty="0" smtClean="0"/>
              <a:t>t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</a:t>
            </a:r>
            <a:r>
              <a:rPr lang="en-US" sz="2400" i="1" dirty="0" smtClean="0"/>
              <a:t>t</a:t>
            </a:r>
            <a:r>
              <a:rPr lang="en-US" sz="2400" baseline="30000" dirty="0" smtClean="0"/>
              <a:t>3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sp>
        <p:nvSpPr>
          <p:cNvPr id="15" name="Text Box 40"/>
          <p:cNvSpPr txBox="1">
            <a:spLocks noChangeArrowheads="1"/>
          </p:cNvSpPr>
          <p:nvPr/>
        </p:nvSpPr>
        <p:spPr bwMode="auto">
          <a:xfrm>
            <a:off x="1447800" y="4191000"/>
            <a:ext cx="428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3</a:t>
            </a:r>
            <a:r>
              <a:rPr lang="en-US" sz="2400" i="1" baseline="30000" dirty="0"/>
              <a:t>x</a:t>
            </a:r>
            <a:endParaRPr lang="en-US" sz="2400" i="1" dirty="0"/>
          </a:p>
        </p:txBody>
      </p:sp>
      <p:sp>
        <p:nvSpPr>
          <p:cNvPr id="16" name="Text Box 41"/>
          <p:cNvSpPr txBox="1">
            <a:spLocks noChangeArrowheads="1"/>
          </p:cNvSpPr>
          <p:nvPr/>
        </p:nvSpPr>
        <p:spPr bwMode="auto">
          <a:xfrm>
            <a:off x="2438400" y="4343400"/>
            <a:ext cx="17139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|2</a:t>
            </a:r>
            <a:r>
              <a:rPr lang="en-US" sz="2800" i="1" dirty="0"/>
              <a:t>b</a:t>
            </a:r>
            <a:r>
              <a:rPr lang="en-US" sz="2800" baseline="30000" dirty="0"/>
              <a:t>3</a:t>
            </a:r>
            <a:r>
              <a:rPr lang="en-US" sz="2800" dirty="0"/>
              <a:t> – 6</a:t>
            </a:r>
            <a:r>
              <a:rPr lang="en-US" sz="2800" i="1" dirty="0"/>
              <a:t>b</a:t>
            </a:r>
            <a:r>
              <a:rPr lang="en-US" sz="2800" dirty="0"/>
              <a:t>|</a:t>
            </a:r>
          </a:p>
        </p:txBody>
      </p:sp>
      <p:grpSp>
        <p:nvGrpSpPr>
          <p:cNvPr id="17" name="Group 42"/>
          <p:cNvGrpSpPr>
            <a:grpSpLocks/>
          </p:cNvGrpSpPr>
          <p:nvPr/>
        </p:nvGrpSpPr>
        <p:grpSpPr bwMode="auto">
          <a:xfrm>
            <a:off x="4572000" y="4267200"/>
            <a:ext cx="635000" cy="766763"/>
            <a:chOff x="3947" y="2928"/>
            <a:chExt cx="400" cy="483"/>
          </a:xfrm>
        </p:grpSpPr>
        <p:grpSp>
          <p:nvGrpSpPr>
            <p:cNvPr id="18" name="Group 43"/>
            <p:cNvGrpSpPr>
              <a:grpSpLocks/>
            </p:cNvGrpSpPr>
            <p:nvPr/>
          </p:nvGrpSpPr>
          <p:grpSpPr bwMode="auto">
            <a:xfrm>
              <a:off x="3947" y="2928"/>
              <a:ext cx="367" cy="483"/>
              <a:chOff x="827" y="3120"/>
              <a:chExt cx="367" cy="483"/>
            </a:xfrm>
          </p:grpSpPr>
          <p:grpSp>
            <p:nvGrpSpPr>
              <p:cNvPr id="20" name="Group 44"/>
              <p:cNvGrpSpPr>
                <a:grpSpLocks/>
              </p:cNvGrpSpPr>
              <p:nvPr/>
            </p:nvGrpSpPr>
            <p:grpSpPr bwMode="auto">
              <a:xfrm>
                <a:off x="827" y="3120"/>
                <a:ext cx="367" cy="483"/>
                <a:chOff x="827" y="3120"/>
                <a:chExt cx="367" cy="483"/>
              </a:xfrm>
            </p:grpSpPr>
            <p:sp>
              <p:nvSpPr>
                <p:cNvPr id="22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907" y="3120"/>
                  <a:ext cx="21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400" dirty="0"/>
                    <a:t>8</a:t>
                  </a:r>
                </a:p>
              </p:txBody>
            </p:sp>
            <p:sp>
              <p:nvSpPr>
                <p:cNvPr id="23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827" y="3312"/>
                  <a:ext cx="367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400"/>
                    <a:t>5</a:t>
                  </a:r>
                  <a:r>
                    <a:rPr lang="en-US" sz="2400" i="1"/>
                    <a:t>y</a:t>
                  </a:r>
                  <a:r>
                    <a:rPr lang="en-US" sz="2400" baseline="30000"/>
                    <a:t>2</a:t>
                  </a:r>
                  <a:endParaRPr lang="en-US" sz="2400"/>
                </a:p>
              </p:txBody>
            </p:sp>
          </p:grpSp>
          <p:sp>
            <p:nvSpPr>
              <p:cNvPr id="21" name="Line 47"/>
              <p:cNvSpPr>
                <a:spLocks noChangeShapeType="1"/>
              </p:cNvSpPr>
              <p:nvPr/>
            </p:nvSpPr>
            <p:spPr bwMode="auto">
              <a:xfrm>
                <a:off x="864" y="3372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400"/>
              </a:p>
            </p:txBody>
          </p:sp>
        </p:grpSp>
        <p:sp>
          <p:nvSpPr>
            <p:cNvPr id="19" name="Text Box 48"/>
            <p:cNvSpPr txBox="1">
              <a:spLocks noChangeArrowheads="1"/>
            </p:cNvSpPr>
            <p:nvPr/>
          </p:nvSpPr>
          <p:spPr bwMode="auto">
            <a:xfrm>
              <a:off x="4231" y="3024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2400"/>
            </a:p>
          </p:txBody>
        </p:sp>
      </p:grpSp>
      <p:grpSp>
        <p:nvGrpSpPr>
          <p:cNvPr id="24" name="Group 62"/>
          <p:cNvGrpSpPr>
            <a:grpSpLocks/>
          </p:cNvGrpSpPr>
          <p:nvPr/>
        </p:nvGrpSpPr>
        <p:grpSpPr bwMode="auto">
          <a:xfrm>
            <a:off x="5791200" y="4038600"/>
            <a:ext cx="914400" cy="766763"/>
            <a:chOff x="4224" y="3168"/>
            <a:chExt cx="576" cy="483"/>
          </a:xfrm>
        </p:grpSpPr>
        <p:grpSp>
          <p:nvGrpSpPr>
            <p:cNvPr id="25" name="Group 51"/>
            <p:cNvGrpSpPr>
              <a:grpSpLocks/>
            </p:cNvGrpSpPr>
            <p:nvPr/>
          </p:nvGrpSpPr>
          <p:grpSpPr bwMode="auto">
            <a:xfrm>
              <a:off x="4224" y="3168"/>
              <a:ext cx="363" cy="483"/>
              <a:chOff x="3984" y="2928"/>
              <a:chExt cx="363" cy="483"/>
            </a:xfrm>
          </p:grpSpPr>
          <p:grpSp>
            <p:nvGrpSpPr>
              <p:cNvPr id="27" name="Group 52"/>
              <p:cNvGrpSpPr>
                <a:grpSpLocks/>
              </p:cNvGrpSpPr>
              <p:nvPr/>
            </p:nvGrpSpPr>
            <p:grpSpPr bwMode="auto">
              <a:xfrm>
                <a:off x="3984" y="2928"/>
                <a:ext cx="288" cy="483"/>
                <a:chOff x="864" y="3120"/>
                <a:chExt cx="288" cy="483"/>
              </a:xfrm>
            </p:grpSpPr>
            <p:grpSp>
              <p:nvGrpSpPr>
                <p:cNvPr id="29" name="Group 53"/>
                <p:cNvGrpSpPr>
                  <a:grpSpLocks/>
                </p:cNvGrpSpPr>
                <p:nvPr/>
              </p:nvGrpSpPr>
              <p:grpSpPr bwMode="auto">
                <a:xfrm>
                  <a:off x="902" y="3120"/>
                  <a:ext cx="219" cy="483"/>
                  <a:chOff x="902" y="3120"/>
                  <a:chExt cx="219" cy="483"/>
                </a:xfrm>
              </p:grpSpPr>
              <p:sp>
                <p:nvSpPr>
                  <p:cNvPr id="31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7" y="3120"/>
                    <a:ext cx="214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400"/>
                      <a:t>1</a:t>
                    </a:r>
                  </a:p>
                </p:txBody>
              </p:sp>
              <p:sp>
                <p:nvSpPr>
                  <p:cNvPr id="32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2" y="3312"/>
                    <a:ext cx="214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400" dirty="0"/>
                      <a:t>2</a:t>
                    </a:r>
                  </a:p>
                </p:txBody>
              </p:sp>
            </p:grpSp>
            <p:sp>
              <p:nvSpPr>
                <p:cNvPr id="30" name="Line 56"/>
                <p:cNvSpPr>
                  <a:spLocks noChangeShapeType="1"/>
                </p:cNvSpPr>
                <p:nvPr/>
              </p:nvSpPr>
              <p:spPr bwMode="auto">
                <a:xfrm>
                  <a:off x="864" y="3372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400"/>
                </a:p>
              </p:txBody>
            </p:sp>
          </p:grpSp>
          <p:sp>
            <p:nvSpPr>
              <p:cNvPr id="28" name="Text Box 57"/>
              <p:cNvSpPr txBox="1">
                <a:spLocks noChangeArrowheads="1"/>
              </p:cNvSpPr>
              <p:nvPr/>
            </p:nvSpPr>
            <p:spPr bwMode="auto">
              <a:xfrm>
                <a:off x="4231" y="3024"/>
                <a:ext cx="11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400"/>
              </a:p>
            </p:txBody>
          </p:sp>
        </p:grpSp>
        <p:pic>
          <p:nvPicPr>
            <p:cNvPr id="26" name="Picture 61" descr="6-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12" y="3264"/>
              <a:ext cx="28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" name="Text Box 50"/>
          <p:cNvSpPr txBox="1">
            <a:spLocks noChangeArrowheads="1"/>
          </p:cNvSpPr>
          <p:nvPr/>
        </p:nvSpPr>
        <p:spPr bwMode="auto">
          <a:xfrm>
            <a:off x="1981200" y="5486400"/>
            <a:ext cx="16033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/>
              <a:t>m</a:t>
            </a:r>
            <a:r>
              <a:rPr lang="en-US" sz="2800" i="1" baseline="30000" dirty="0"/>
              <a:t>0</a:t>
            </a:r>
            <a:r>
              <a:rPr lang="en-US" sz="2800" baseline="30000" dirty="0"/>
              <a:t>.75</a:t>
            </a:r>
            <a:r>
              <a:rPr lang="en-US" sz="2800" dirty="0"/>
              <a:t> – </a:t>
            </a:r>
            <a:r>
              <a:rPr lang="en-US" sz="2800" i="1" dirty="0"/>
              <a:t>m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/>
      <p:bldP spid="15" grpId="0"/>
      <p:bldP spid="16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find the degree of monomials-add the</a:t>
            </a:r>
          </a:p>
          <a:p>
            <a:pPr>
              <a:buNone/>
            </a:pPr>
            <a:r>
              <a:rPr lang="en-US" dirty="0" smtClean="0"/>
              <a:t>exponents.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Box 124"/>
          <p:cNvSpPr txBox="1">
            <a:spLocks noChangeArrowheads="1"/>
          </p:cNvSpPr>
          <p:nvPr/>
        </p:nvSpPr>
        <p:spPr bwMode="auto">
          <a:xfrm>
            <a:off x="685800" y="2667000"/>
            <a:ext cx="8461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/>
              <a:t>A. </a:t>
            </a:r>
            <a:r>
              <a:rPr lang="en-US" sz="2800" i="1" dirty="0"/>
              <a:t>z</a:t>
            </a:r>
            <a:r>
              <a:rPr lang="en-US" sz="2800" baseline="30000" dirty="0"/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 Box 133"/>
          <p:cNvSpPr txBox="1">
            <a:spLocks noChangeArrowheads="1"/>
          </p:cNvSpPr>
          <p:nvPr/>
        </p:nvSpPr>
        <p:spPr bwMode="auto">
          <a:xfrm>
            <a:off x="5105400" y="2743200"/>
            <a:ext cx="8963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B. </a:t>
            </a:r>
            <a:r>
              <a:rPr lang="en-US" sz="2400" dirty="0"/>
              <a:t>5.6</a:t>
            </a:r>
          </a:p>
        </p:txBody>
      </p:sp>
      <p:sp>
        <p:nvSpPr>
          <p:cNvPr id="6" name="Text Box 152"/>
          <p:cNvSpPr txBox="1">
            <a:spLocks noChangeArrowheads="1"/>
          </p:cNvSpPr>
          <p:nvPr/>
        </p:nvSpPr>
        <p:spPr bwMode="auto">
          <a:xfrm>
            <a:off x="685800" y="4267200"/>
            <a:ext cx="1029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C. </a:t>
            </a:r>
            <a:r>
              <a:rPr lang="en-US" sz="2400" dirty="0"/>
              <a:t>8</a:t>
            </a:r>
            <a:r>
              <a:rPr lang="en-US" sz="2400" i="1" dirty="0"/>
              <a:t>xy</a:t>
            </a:r>
            <a:r>
              <a:rPr lang="en-US" sz="2400" baseline="30000" dirty="0"/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 Box 154"/>
          <p:cNvSpPr txBox="1">
            <a:spLocks noChangeArrowheads="1"/>
          </p:cNvSpPr>
          <p:nvPr/>
        </p:nvSpPr>
        <p:spPr bwMode="auto">
          <a:xfrm>
            <a:off x="5105400" y="4191000"/>
            <a:ext cx="1176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D. </a:t>
            </a:r>
            <a:r>
              <a:rPr lang="en-US" sz="2400" i="1" dirty="0"/>
              <a:t>a</a:t>
            </a:r>
            <a:r>
              <a:rPr lang="en-US" sz="2400" baseline="30000" dirty="0"/>
              <a:t>2</a:t>
            </a:r>
            <a:r>
              <a:rPr lang="en-US" sz="2400" i="1" dirty="0"/>
              <a:t>bc</a:t>
            </a:r>
            <a:r>
              <a:rPr lang="en-US" sz="2400" baseline="30000" dirty="0"/>
              <a:t>3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Polynomials</a:t>
            </a:r>
            <a:endParaRPr lang="en-US" dirty="0"/>
          </a:p>
        </p:txBody>
      </p:sp>
      <p:pic>
        <p:nvPicPr>
          <p:cNvPr id="4" name="Picture 8" descr="6-1b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00200"/>
            <a:ext cx="6123512" cy="214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38862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0" y="4648200"/>
          <a:ext cx="2263776" cy="421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091880" imgH="203040" progId="Equation.3">
                  <p:embed/>
                </p:oleObj>
              </mc:Choice>
              <mc:Fallback>
                <p:oleObj name="Equation" r:id="rId4" imgW="10918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648200"/>
                        <a:ext cx="2263776" cy="4211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13325" y="4648200"/>
          <a:ext cx="24479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6" imgW="1180800" imgH="203040" progId="Equation.3">
                  <p:embed/>
                </p:oleObj>
              </mc:Choice>
              <mc:Fallback>
                <p:oleObj name="Equation" r:id="rId6" imgW="11808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3325" y="4648200"/>
                        <a:ext cx="244792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How to classify a polynomial:</a:t>
            </a:r>
          </a:p>
          <a:p>
            <a:pPr marL="0" indent="0">
              <a:buNone/>
            </a:pPr>
            <a:r>
              <a:rPr lang="en-US" u="sng" dirty="0"/>
              <a:t>D</a:t>
            </a:r>
            <a:r>
              <a:rPr lang="en-US" u="sng" dirty="0" smtClean="0"/>
              <a:t>egree:			Number of Terms:</a:t>
            </a:r>
          </a:p>
          <a:p>
            <a:pPr marL="0" indent="0">
              <a:buNone/>
            </a:pPr>
            <a:r>
              <a:rPr lang="en-US" dirty="0" smtClean="0"/>
              <a:t>Constant-0		          1-Monomial</a:t>
            </a:r>
          </a:p>
          <a:p>
            <a:pPr marL="0" indent="0">
              <a:buNone/>
            </a:pPr>
            <a:r>
              <a:rPr lang="en-US" dirty="0" smtClean="0"/>
              <a:t>Linear-1			2-Binomial</a:t>
            </a:r>
          </a:p>
          <a:p>
            <a:pPr marL="0" indent="0">
              <a:buNone/>
            </a:pPr>
            <a:r>
              <a:rPr lang="en-US" dirty="0" smtClean="0"/>
              <a:t>Quadratic-2		3-Trinomial</a:t>
            </a:r>
          </a:p>
          <a:p>
            <a:pPr marL="0" indent="0">
              <a:buNone/>
            </a:pPr>
            <a:r>
              <a:rPr lang="en-US" dirty="0" smtClean="0"/>
              <a:t>Cubic-3			4 or more-Polynomial</a:t>
            </a:r>
          </a:p>
          <a:p>
            <a:pPr marL="0" indent="0">
              <a:buNone/>
            </a:pPr>
            <a:r>
              <a:rPr lang="en-US" dirty="0" smtClean="0"/>
              <a:t>Quartic-4</a:t>
            </a:r>
          </a:p>
          <a:p>
            <a:pPr marL="0" indent="0">
              <a:buNone/>
            </a:pPr>
            <a:r>
              <a:rPr lang="en-US" dirty="0" smtClean="0"/>
              <a:t>Quintic-5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Examples:</a:t>
            </a:r>
          </a:p>
          <a:p>
            <a:r>
              <a:rPr lang="en-US" b="1" dirty="0" smtClean="0"/>
              <a:t>Rewrite each polynomial in standard form. Then identify the leading coefficient, degree, and number of terms. Name the polynomial.</a:t>
            </a:r>
          </a:p>
          <a:p>
            <a:pPr>
              <a:buNone/>
            </a:pPr>
            <a:r>
              <a:rPr lang="en-US" b="1" dirty="0" smtClean="0"/>
              <a:t>A. 3 – 5</a:t>
            </a:r>
            <a:r>
              <a:rPr lang="en-US" b="1" i="1" dirty="0" smtClean="0"/>
              <a:t>x</a:t>
            </a:r>
            <a:r>
              <a:rPr lang="en-US" b="1" baseline="30000" dirty="0" smtClean="0"/>
              <a:t>2</a:t>
            </a:r>
            <a:r>
              <a:rPr lang="en-US" b="1" dirty="0" smtClean="0"/>
              <a:t> + 4</a:t>
            </a:r>
            <a:r>
              <a:rPr lang="en-US" b="1" i="1" dirty="0" smtClean="0"/>
              <a:t>x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Text Box 50"/>
          <p:cNvSpPr txBox="1">
            <a:spLocks noChangeArrowheads="1"/>
          </p:cNvSpPr>
          <p:nvPr/>
        </p:nvSpPr>
        <p:spPr bwMode="auto">
          <a:xfrm>
            <a:off x="5257800" y="3886200"/>
            <a:ext cx="23727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/>
              <a:t>B. 3</a:t>
            </a:r>
            <a:r>
              <a:rPr lang="en-US" sz="2800" b="1" i="1" dirty="0" smtClean="0"/>
              <a:t>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– 4 + 8</a:t>
            </a:r>
            <a:r>
              <a:rPr lang="en-US" sz="2800" b="1" i="1" dirty="0" smtClean="0"/>
              <a:t>x</a:t>
            </a:r>
            <a:r>
              <a:rPr lang="en-US" sz="2800" b="1" baseline="30000" dirty="0" smtClean="0"/>
              <a:t>4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add or subtract polynomials, combine like terms. You can add or subtract horizontally or vertically.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A. (2</a:t>
            </a:r>
            <a:r>
              <a:rPr lang="en-US" b="1" i="1" dirty="0" smtClean="0"/>
              <a:t>x</a:t>
            </a:r>
            <a:r>
              <a:rPr lang="en-US" b="1" baseline="30000" dirty="0" smtClean="0"/>
              <a:t>3</a:t>
            </a:r>
            <a:r>
              <a:rPr lang="en-US" b="1" dirty="0" smtClean="0"/>
              <a:t> + 9 – </a:t>
            </a:r>
            <a:r>
              <a:rPr lang="en-US" b="1" i="1" dirty="0" smtClean="0"/>
              <a:t>x</a:t>
            </a:r>
            <a:r>
              <a:rPr lang="en-US" b="1" dirty="0" smtClean="0"/>
              <a:t>) + (5</a:t>
            </a:r>
            <a:r>
              <a:rPr lang="en-US" b="1" i="1" dirty="0" smtClean="0"/>
              <a:t>x</a:t>
            </a:r>
            <a:r>
              <a:rPr lang="en-US" b="1" baseline="30000" dirty="0" smtClean="0"/>
              <a:t>2</a:t>
            </a:r>
            <a:r>
              <a:rPr lang="en-US" b="1" dirty="0" smtClean="0"/>
              <a:t> + 4 + 7</a:t>
            </a:r>
            <a:r>
              <a:rPr lang="en-US" b="1" i="1" dirty="0" smtClean="0"/>
              <a:t>x</a:t>
            </a:r>
            <a:r>
              <a:rPr lang="en-US" b="1" dirty="0" smtClean="0"/>
              <a:t> + </a:t>
            </a:r>
            <a:r>
              <a:rPr lang="en-US" b="1" i="1" dirty="0" smtClean="0"/>
              <a:t>x</a:t>
            </a:r>
            <a:r>
              <a:rPr lang="en-US" b="1" baseline="30000" dirty="0" smtClean="0"/>
              <a:t>3</a:t>
            </a:r>
            <a:r>
              <a:rPr lang="en-US" b="1" dirty="0" smtClean="0"/>
              <a:t> )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ext Box 107"/>
          <p:cNvSpPr txBox="1">
            <a:spLocks noChangeArrowheads="1"/>
          </p:cNvSpPr>
          <p:nvPr/>
        </p:nvSpPr>
        <p:spPr bwMode="auto">
          <a:xfrm>
            <a:off x="457200" y="4038600"/>
            <a:ext cx="46458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B. (3 – 2</a:t>
            </a:r>
            <a:r>
              <a:rPr lang="en-US" sz="3600" b="1" i="1" dirty="0"/>
              <a:t>x</a:t>
            </a:r>
            <a:r>
              <a:rPr lang="en-US" sz="3600" b="1" baseline="30000" dirty="0"/>
              <a:t>2</a:t>
            </a:r>
            <a:r>
              <a:rPr lang="en-US" sz="3600" b="1" dirty="0"/>
              <a:t>) – (</a:t>
            </a:r>
            <a:r>
              <a:rPr lang="en-US" sz="3600" b="1" i="1" dirty="0"/>
              <a:t>x</a:t>
            </a:r>
            <a:r>
              <a:rPr lang="en-US" sz="3600" b="1" baseline="30000" dirty="0"/>
              <a:t>2</a:t>
            </a:r>
            <a:r>
              <a:rPr lang="en-US" sz="3600" b="1" dirty="0"/>
              <a:t> + 6 –</a:t>
            </a:r>
            <a:r>
              <a:rPr lang="en-US" sz="3600" dirty="0"/>
              <a:t> </a:t>
            </a:r>
            <a:r>
              <a:rPr lang="en-US" sz="3600" b="1" i="1" dirty="0"/>
              <a:t>x</a:t>
            </a:r>
            <a:r>
              <a:rPr lang="en-US" sz="3600" b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Classwork</a:t>
            </a:r>
            <a:r>
              <a:rPr lang="en-US" dirty="0" smtClean="0"/>
              <a:t>/Homework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80 </a:t>
            </a:r>
            <a:r>
              <a:rPr lang="en-US" smtClean="0"/>
              <a:t>(1-13, </a:t>
            </a:r>
            <a:r>
              <a:rPr lang="en-US" dirty="0" smtClean="0"/>
              <a:t>19-30)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230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Equation</vt:lpstr>
      <vt:lpstr>3.1 Polynomials</vt:lpstr>
      <vt:lpstr>3.1 Polynomials</vt:lpstr>
      <vt:lpstr>3.1 Polynomials</vt:lpstr>
      <vt:lpstr>3.1 Polynomials</vt:lpstr>
      <vt:lpstr>3.1 Polynomials</vt:lpstr>
      <vt:lpstr>3.1 Polynomials</vt:lpstr>
      <vt:lpstr>3.1 Polynomials</vt:lpstr>
      <vt:lpstr>3.1 Polynomials</vt:lpstr>
      <vt:lpstr>Classwork/Homework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Polynomials</dc:title>
  <dc:creator>kristina.oldeen</dc:creator>
  <cp:lastModifiedBy>Kristina Oldeen</cp:lastModifiedBy>
  <cp:revision>6</cp:revision>
  <dcterms:created xsi:type="dcterms:W3CDTF">2014-09-08T00:41:50Z</dcterms:created>
  <dcterms:modified xsi:type="dcterms:W3CDTF">2017-08-11T17:12:23Z</dcterms:modified>
</cp:coreProperties>
</file>