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D006F-D9A7-47B4-BE92-197A501A7942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0DCD3-9F4A-4978-AB71-115350BA0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49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9721-E1BB-4BE0-B7B7-C9DE722D7AEC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467D-AB4A-4CEA-A70B-590BFB8179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934200" cy="4114800"/>
          </a:xfrm>
        </p:spPr>
        <p:txBody>
          <a:bodyPr/>
          <a:lstStyle/>
          <a:p>
            <a:pPr algn="l"/>
            <a:r>
              <a:rPr lang="en-US" dirty="0" smtClean="0"/>
              <a:t>1.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2.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1752600"/>
          <a:ext cx="3848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282680" imgH="228600" progId="Equation.3">
                  <p:embed/>
                </p:oleObj>
              </mc:Choice>
              <mc:Fallback>
                <p:oleObj name="Equation" r:id="rId3" imgW="1282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752600"/>
                        <a:ext cx="3848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57400" y="4038600"/>
          <a:ext cx="1600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533160" imgH="228600" progId="Equation.3">
                  <p:embed/>
                </p:oleObj>
              </mc:Choice>
              <mc:Fallback>
                <p:oleObj name="Equation" r:id="rId5" imgW="5331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038600"/>
                        <a:ext cx="1600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Using Pascal’s Triangle</a:t>
            </a:r>
            <a:endParaRPr lang="en-US" dirty="0"/>
          </a:p>
        </p:txBody>
      </p:sp>
      <p:pic>
        <p:nvPicPr>
          <p:cNvPr id="4" name="Picture 8" descr="6-2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848641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Using Pascal’s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0" dirty="0" smtClean="0"/>
              <a:t>Ex.   (</a:t>
            </a:r>
            <a:r>
              <a:rPr lang="en-US" b="1" dirty="0" smtClean="0"/>
              <a:t>k </a:t>
            </a:r>
            <a:r>
              <a:rPr lang="en-US" b="1" i="0" dirty="0" smtClean="0"/>
              <a:t>–</a:t>
            </a:r>
            <a:r>
              <a:rPr lang="en-US" b="1" dirty="0" smtClean="0"/>
              <a:t> </a:t>
            </a:r>
            <a:r>
              <a:rPr lang="en-US" b="1" i="0" dirty="0" smtClean="0"/>
              <a:t>5)</a:t>
            </a:r>
            <a:r>
              <a:rPr lang="en-US" b="1" i="0" baseline="30000" dirty="0" smtClean="0"/>
              <a:t>3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Box 214"/>
          <p:cNvSpPr txBox="1">
            <a:spLocks noChangeArrowheads="1"/>
          </p:cNvSpPr>
          <p:nvPr/>
        </p:nvSpPr>
        <p:spPr bwMode="auto">
          <a:xfrm>
            <a:off x="838200" y="2286000"/>
            <a:ext cx="11608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0" dirty="0"/>
              <a:t>1 3 3 1</a:t>
            </a:r>
          </a:p>
        </p:txBody>
      </p:sp>
      <p:sp>
        <p:nvSpPr>
          <p:cNvPr id="5" name="Text Box 215"/>
          <p:cNvSpPr txBox="1">
            <a:spLocks noChangeArrowheads="1"/>
          </p:cNvSpPr>
          <p:nvPr/>
        </p:nvSpPr>
        <p:spPr bwMode="auto">
          <a:xfrm>
            <a:off x="2514600" y="2362200"/>
            <a:ext cx="586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3333FF"/>
                </a:solidFill>
                <a:latin typeface="Arial" charset="0"/>
              </a:rPr>
              <a:t>Identify the coefficients for n = 3, or row 3.</a:t>
            </a:r>
            <a:endParaRPr lang="en-US" sz="2400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16"/>
          <p:cNvSpPr txBox="1">
            <a:spLocks noChangeArrowheads="1"/>
          </p:cNvSpPr>
          <p:nvPr/>
        </p:nvSpPr>
        <p:spPr bwMode="auto">
          <a:xfrm>
            <a:off x="228600" y="3048000"/>
            <a:ext cx="87190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0" dirty="0"/>
              <a:t>[</a:t>
            </a:r>
            <a:r>
              <a:rPr lang="en-US" sz="3200" i="0" dirty="0">
                <a:solidFill>
                  <a:srgbClr val="FF0000"/>
                </a:solidFill>
              </a:rPr>
              <a:t>1</a:t>
            </a:r>
            <a:r>
              <a:rPr lang="en-US" sz="3200" i="0" dirty="0"/>
              <a:t>(</a:t>
            </a:r>
            <a:r>
              <a:rPr lang="en-US" sz="3200" dirty="0"/>
              <a:t>k</a:t>
            </a:r>
            <a:r>
              <a:rPr lang="en-US" sz="3200" i="0" dirty="0"/>
              <a:t>)</a:t>
            </a:r>
            <a:r>
              <a:rPr lang="en-US" sz="3200" i="0" baseline="30000" dirty="0">
                <a:solidFill>
                  <a:srgbClr val="3333FF"/>
                </a:solidFill>
              </a:rPr>
              <a:t>3</a:t>
            </a:r>
            <a:r>
              <a:rPr lang="en-US" sz="3200" i="0" dirty="0"/>
              <a:t>(–5)</a:t>
            </a:r>
            <a:r>
              <a:rPr lang="en-US" sz="3200" i="0" baseline="30000" dirty="0">
                <a:solidFill>
                  <a:srgbClr val="006600"/>
                </a:solidFill>
              </a:rPr>
              <a:t>0</a:t>
            </a:r>
            <a:r>
              <a:rPr lang="en-US" sz="3200" i="0" dirty="0"/>
              <a:t>] + [</a:t>
            </a:r>
            <a:r>
              <a:rPr lang="en-US" sz="3200" i="0" dirty="0">
                <a:solidFill>
                  <a:srgbClr val="FF0000"/>
                </a:solidFill>
              </a:rPr>
              <a:t>3</a:t>
            </a:r>
            <a:r>
              <a:rPr lang="en-US" sz="3200" i="0" dirty="0"/>
              <a:t>(</a:t>
            </a:r>
            <a:r>
              <a:rPr lang="en-US" sz="3200" dirty="0"/>
              <a:t>k</a:t>
            </a:r>
            <a:r>
              <a:rPr lang="en-US" sz="3200" i="0" dirty="0"/>
              <a:t>)</a:t>
            </a:r>
            <a:r>
              <a:rPr lang="en-US" sz="3200" i="0" baseline="30000" dirty="0">
                <a:solidFill>
                  <a:srgbClr val="3333FF"/>
                </a:solidFill>
              </a:rPr>
              <a:t>2</a:t>
            </a:r>
            <a:r>
              <a:rPr lang="en-US" sz="3200" i="0" dirty="0"/>
              <a:t>(–5)</a:t>
            </a:r>
            <a:r>
              <a:rPr lang="en-US" sz="3200" i="0" baseline="30000" dirty="0">
                <a:solidFill>
                  <a:srgbClr val="006600"/>
                </a:solidFill>
              </a:rPr>
              <a:t>1</a:t>
            </a:r>
            <a:r>
              <a:rPr lang="en-US" sz="3200" i="0" dirty="0"/>
              <a:t>] + [</a:t>
            </a:r>
            <a:r>
              <a:rPr lang="en-US" sz="3200" i="0" dirty="0">
                <a:solidFill>
                  <a:srgbClr val="FF0000"/>
                </a:solidFill>
              </a:rPr>
              <a:t>3</a:t>
            </a:r>
            <a:r>
              <a:rPr lang="en-US" sz="3200" i="0" dirty="0"/>
              <a:t>(</a:t>
            </a:r>
            <a:r>
              <a:rPr lang="en-US" sz="3200" dirty="0"/>
              <a:t>k</a:t>
            </a:r>
            <a:r>
              <a:rPr lang="en-US" sz="3200" i="0" dirty="0"/>
              <a:t>)</a:t>
            </a:r>
            <a:r>
              <a:rPr lang="en-US" sz="3200" i="0" baseline="30000" dirty="0">
                <a:solidFill>
                  <a:srgbClr val="3333FF"/>
                </a:solidFill>
              </a:rPr>
              <a:t>1</a:t>
            </a:r>
            <a:r>
              <a:rPr lang="en-US" sz="3200" i="0" dirty="0"/>
              <a:t>(–5)</a:t>
            </a:r>
            <a:r>
              <a:rPr lang="en-US" sz="3200" i="0" baseline="30000" dirty="0">
                <a:solidFill>
                  <a:srgbClr val="006600"/>
                </a:solidFill>
              </a:rPr>
              <a:t>2</a:t>
            </a:r>
            <a:r>
              <a:rPr lang="en-US" sz="3200" i="0" dirty="0"/>
              <a:t>] + [</a:t>
            </a:r>
            <a:r>
              <a:rPr lang="en-US" sz="3200" i="0" dirty="0">
                <a:solidFill>
                  <a:srgbClr val="FF0000"/>
                </a:solidFill>
              </a:rPr>
              <a:t>1</a:t>
            </a:r>
            <a:r>
              <a:rPr lang="en-US" sz="3200" i="0" dirty="0"/>
              <a:t>(</a:t>
            </a:r>
            <a:r>
              <a:rPr lang="en-US" sz="3200" dirty="0"/>
              <a:t>k</a:t>
            </a:r>
            <a:r>
              <a:rPr lang="en-US" sz="3200" i="0" dirty="0"/>
              <a:t>)</a:t>
            </a:r>
            <a:r>
              <a:rPr lang="en-US" sz="3200" i="0" baseline="30000" dirty="0">
                <a:solidFill>
                  <a:srgbClr val="3333FF"/>
                </a:solidFill>
              </a:rPr>
              <a:t>0</a:t>
            </a:r>
            <a:r>
              <a:rPr lang="en-US" sz="3200" i="0" dirty="0"/>
              <a:t>(–5)</a:t>
            </a:r>
            <a:r>
              <a:rPr lang="en-US" sz="3200" i="0" baseline="30000" dirty="0">
                <a:solidFill>
                  <a:srgbClr val="006600"/>
                </a:solidFill>
              </a:rPr>
              <a:t>3</a:t>
            </a:r>
            <a:r>
              <a:rPr lang="en-US" sz="3200" i="0" dirty="0"/>
              <a:t>]</a:t>
            </a:r>
          </a:p>
        </p:txBody>
      </p:sp>
      <p:sp>
        <p:nvSpPr>
          <p:cNvPr id="7" name="Text Box 217"/>
          <p:cNvSpPr txBox="1">
            <a:spLocks noChangeArrowheads="1"/>
          </p:cNvSpPr>
          <p:nvPr/>
        </p:nvSpPr>
        <p:spPr bwMode="auto">
          <a:xfrm>
            <a:off x="609600" y="3886200"/>
            <a:ext cx="33906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k</a:t>
            </a:r>
            <a:r>
              <a:rPr lang="en-US" sz="2800" b="1" i="0" baseline="30000" dirty="0">
                <a:solidFill>
                  <a:srgbClr val="7030A0"/>
                </a:solidFill>
              </a:rPr>
              <a:t>3</a:t>
            </a:r>
            <a:r>
              <a:rPr lang="en-US" sz="2800" b="1" i="0" dirty="0">
                <a:solidFill>
                  <a:srgbClr val="7030A0"/>
                </a:solidFill>
              </a:rPr>
              <a:t> – 15</a:t>
            </a:r>
            <a:r>
              <a:rPr lang="en-US" sz="2800" b="1" dirty="0">
                <a:solidFill>
                  <a:srgbClr val="7030A0"/>
                </a:solidFill>
              </a:rPr>
              <a:t>k</a:t>
            </a:r>
            <a:r>
              <a:rPr lang="en-US" sz="2800" b="1" i="0" baseline="30000" dirty="0">
                <a:solidFill>
                  <a:srgbClr val="7030A0"/>
                </a:solidFill>
              </a:rPr>
              <a:t>2</a:t>
            </a:r>
            <a:r>
              <a:rPr lang="en-US" sz="2800" b="1" i="0" dirty="0">
                <a:solidFill>
                  <a:srgbClr val="7030A0"/>
                </a:solidFill>
              </a:rPr>
              <a:t> + 75</a:t>
            </a:r>
            <a:r>
              <a:rPr lang="en-US" sz="2800" b="1" dirty="0">
                <a:solidFill>
                  <a:srgbClr val="7030A0"/>
                </a:solidFill>
              </a:rPr>
              <a:t>k</a:t>
            </a:r>
            <a:r>
              <a:rPr lang="en-US" sz="2800" b="1" i="0" dirty="0">
                <a:solidFill>
                  <a:srgbClr val="7030A0"/>
                </a:solidFill>
              </a:rPr>
              <a:t> – 125  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Using Pascal’s Triangle</a:t>
            </a:r>
            <a:endParaRPr lang="en-US" dirty="0"/>
          </a:p>
        </p:txBody>
      </p:sp>
      <p:sp>
        <p:nvSpPr>
          <p:cNvPr id="4" name="Text Box 69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i="0" dirty="0" smtClean="0"/>
              <a:t>Ex.  (</a:t>
            </a:r>
            <a:r>
              <a:rPr lang="en-US" sz="2800" b="1" dirty="0" smtClean="0"/>
              <a:t>x </a:t>
            </a:r>
            <a:r>
              <a:rPr lang="en-US" sz="2800" b="1" i="0" dirty="0"/>
              <a:t>+</a:t>
            </a:r>
            <a:r>
              <a:rPr lang="en-US" sz="2800" b="1" dirty="0"/>
              <a:t> </a:t>
            </a:r>
            <a:r>
              <a:rPr lang="en-US" sz="2800" b="1" dirty="0" smtClean="0"/>
              <a:t>y</a:t>
            </a:r>
            <a:r>
              <a:rPr lang="en-US" sz="2800" b="1" i="0" dirty="0" smtClean="0"/>
              <a:t>)</a:t>
            </a:r>
            <a:r>
              <a:rPr lang="en-US" sz="2800" b="1" i="0" baseline="30000" dirty="0" smtClean="0"/>
              <a:t>4</a:t>
            </a:r>
            <a:endParaRPr lang="en-US" sz="2800" b="1" i="0" dirty="0"/>
          </a:p>
        </p:txBody>
      </p:sp>
      <p:sp>
        <p:nvSpPr>
          <p:cNvPr id="5" name="Text Box 71"/>
          <p:cNvSpPr txBox="1">
            <a:spLocks noChangeArrowheads="1"/>
          </p:cNvSpPr>
          <p:nvPr/>
        </p:nvSpPr>
        <p:spPr bwMode="auto">
          <a:xfrm>
            <a:off x="533400" y="2362200"/>
            <a:ext cx="586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3333FF"/>
                </a:solidFill>
                <a:latin typeface="Arial" charset="0"/>
              </a:rPr>
              <a:t>Identify the coefficients for n = 4, or row 4.</a:t>
            </a:r>
            <a:endParaRPr lang="en-US" sz="2400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Using Pascal’s Triangle</a:t>
            </a:r>
            <a:endParaRPr lang="en-US" dirty="0"/>
          </a:p>
        </p:txBody>
      </p:sp>
      <p:sp>
        <p:nvSpPr>
          <p:cNvPr id="4" name="Text Box 137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b="1" i="0" dirty="0" smtClean="0"/>
              <a:t>Ex.  </a:t>
            </a:r>
            <a:r>
              <a:rPr lang="en-US" b="1" i="0" dirty="0"/>
              <a:t>(</a:t>
            </a:r>
            <a:r>
              <a:rPr lang="en-US" b="1" dirty="0"/>
              <a:t>x </a:t>
            </a:r>
            <a:r>
              <a:rPr lang="en-US" b="1" dirty="0" smtClean="0"/>
              <a:t>+</a:t>
            </a:r>
            <a:r>
              <a:rPr lang="en-US" b="1" i="0" dirty="0" smtClean="0"/>
              <a:t>4)</a:t>
            </a:r>
            <a:r>
              <a:rPr lang="en-US" b="1" i="0" baseline="30000" dirty="0" smtClean="0"/>
              <a:t>5</a:t>
            </a:r>
            <a:endParaRPr lang="en-US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Using Pascal’s Triangle</a:t>
            </a:r>
            <a:endParaRPr lang="en-US" dirty="0"/>
          </a:p>
        </p:txBody>
      </p:sp>
      <p:sp>
        <p:nvSpPr>
          <p:cNvPr id="4" name="Text Box 20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en-US" i="0" dirty="0" smtClean="0"/>
              <a:t>Ex.  </a:t>
            </a:r>
            <a:r>
              <a:rPr lang="en-US" b="1" i="0" dirty="0" smtClean="0"/>
              <a:t>(2</a:t>
            </a:r>
            <a:r>
              <a:rPr lang="en-US" b="1" dirty="0" smtClean="0"/>
              <a:t>m </a:t>
            </a:r>
            <a:r>
              <a:rPr lang="en-US" b="1" i="0" dirty="0"/>
              <a:t>– </a:t>
            </a:r>
            <a:r>
              <a:rPr lang="en-US" b="1" i="0" dirty="0" smtClean="0"/>
              <a:t>n)</a:t>
            </a:r>
            <a:r>
              <a:rPr lang="en-US" b="1" i="0" baseline="30000" dirty="0" smtClean="0"/>
              <a:t>3</a:t>
            </a:r>
            <a:endParaRPr lang="en-US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Classwork</a:t>
            </a:r>
            <a:r>
              <a:rPr lang="en-US" dirty="0" smtClean="0"/>
              <a:t>/ Homework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1447800"/>
          <a:ext cx="2936875" cy="4464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634680" imgH="965160" progId="Equation.3">
                  <p:embed/>
                </p:oleObj>
              </mc:Choice>
              <mc:Fallback>
                <p:oleObj name="Equation" r:id="rId3" imgW="634680" imgH="96516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2936875" cy="44646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0" y="2819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Pg. 112 1-8, 13-14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8553</TotalTime>
  <Words>116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Equation</vt:lpstr>
      <vt:lpstr>Warm-Up</vt:lpstr>
      <vt:lpstr>3.2 Using Pascal’s Triangle</vt:lpstr>
      <vt:lpstr>3.2 Using Pascal’s Triangle</vt:lpstr>
      <vt:lpstr>3.2 Using Pascal’s Triangle</vt:lpstr>
      <vt:lpstr>3.2 Using Pascal’s Triangle</vt:lpstr>
      <vt:lpstr>3.2 Using Pascal’s Triangle</vt:lpstr>
      <vt:lpstr>Classwork/ 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kristina.oldeen</dc:creator>
  <cp:lastModifiedBy>Kristina Oldeen</cp:lastModifiedBy>
  <cp:revision>180</cp:revision>
  <dcterms:created xsi:type="dcterms:W3CDTF">2014-09-10T00:30:11Z</dcterms:created>
  <dcterms:modified xsi:type="dcterms:W3CDTF">2016-08-17T18:46:00Z</dcterms:modified>
</cp:coreProperties>
</file>